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9" r:id="rId2"/>
    <p:sldId id="258" r:id="rId3"/>
    <p:sldId id="268" r:id="rId4"/>
    <p:sldId id="304" r:id="rId5"/>
    <p:sldId id="307" r:id="rId6"/>
    <p:sldId id="308" r:id="rId7"/>
    <p:sldId id="276" r:id="rId8"/>
    <p:sldId id="280" r:id="rId9"/>
    <p:sldId id="281" r:id="rId10"/>
    <p:sldId id="265" r:id="rId11"/>
    <p:sldId id="284" r:id="rId12"/>
    <p:sldId id="285" r:id="rId13"/>
    <p:sldId id="286" r:id="rId14"/>
    <p:sldId id="288" r:id="rId15"/>
    <p:sldId id="289" r:id="rId16"/>
    <p:sldId id="290" r:id="rId17"/>
    <p:sldId id="291" r:id="rId18"/>
    <p:sldId id="292" r:id="rId19"/>
    <p:sldId id="295" r:id="rId20"/>
    <p:sldId id="294" r:id="rId21"/>
    <p:sldId id="296" r:id="rId22"/>
    <p:sldId id="298" r:id="rId23"/>
    <p:sldId id="299" r:id="rId24"/>
    <p:sldId id="300" r:id="rId25"/>
    <p:sldId id="302" r:id="rId26"/>
    <p:sldId id="303" r:id="rId27"/>
    <p:sldId id="301" r:id="rId28"/>
    <p:sldId id="293" r:id="rId29"/>
    <p:sldId id="305" r:id="rId30"/>
    <p:sldId id="306" r:id="rId31"/>
    <p:sldId id="270" r:id="rId32"/>
  </p:sldIdLst>
  <p:sldSz cx="12192000" cy="6858000"/>
  <p:notesSz cx="6858000" cy="9144000"/>
  <p:embeddedFontLst>
    <p:embeddedFont>
      <p:font typeface="나눔스퀘어 Bold" panose="020B0600000101010101" pitchFamily="50" charset="-127"/>
      <p:bold r:id="rId34"/>
    </p:embeddedFont>
    <p:embeddedFont>
      <p:font typeface="나눔스퀘어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Noto Sans KR Bold" panose="020B0600000101010101" charset="-127"/>
      <p:bold r:id="rId38"/>
    </p:embeddedFont>
    <p:embeddedFont>
      <p:font typeface="Noto Sans KR Regular" panose="020B0600000101010101" charset="-127"/>
      <p:regular r:id="rId39"/>
    </p:embeddedFont>
    <p:embeddedFont>
      <p:font typeface="Noto Sans KR Black" panose="020B0A00000000000000" pitchFamily="34" charset="-127"/>
      <p:bold r:id="rId40"/>
    </p:embeddedFont>
    <p:embeddedFont>
      <p:font typeface="Noto Sans KR Medium" panose="020B0600000000000000" pitchFamily="34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AEAEAE"/>
    <a:srgbClr val="626262"/>
    <a:srgbClr val="D9D9D9"/>
    <a:srgbClr val="44499C"/>
    <a:srgbClr val="BBBBBB"/>
    <a:srgbClr val="DDDDDD"/>
    <a:srgbClr val="FAF7FF"/>
    <a:srgbClr val="26262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6513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1:36:10.761" idx="1">
    <p:pos x="7024" y="466"/>
    <p:text>사진을 불러와서 맨 뒤로 보내기를 적용하시면 사진을 배경으로 적용하실 수 있습니다.
2번과 3번 슬라이드가 사진을 배경으로 적용한 예시입니다. 예시 사진을 그대로 사용하셔도 됩니다.
물론 사진이 아닌 단색 배경을 사용하셔도 되고요!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0:57.474" idx="5">
    <p:pos x="1439" y="745"/>
    <p:text>목차 스타일을 두 가지 버전으로 만들어 두었습니다. 두 가지 버전 중 하나를 선택해서 사용하시면 됩니다. 사용하시지 않는 버전의 페이지는 삭제하시면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2FE8-599D-476F-97F0-54E86C1ABD17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0DC3D-E6DE-4F8D-9447-C6712C77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0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2022-01-23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1720610" y="1919160"/>
            <a:ext cx="8750779" cy="243700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Hands-On Machin Learning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With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Scikit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-Learn,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Keras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&amp;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TensorFlow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53" name="그래픽 15">
            <a:extLst>
              <a:ext uri="{FF2B5EF4-FFF2-40B4-BE49-F238E27FC236}">
                <a16:creationId xmlns:a16="http://schemas.microsoft.com/office/drawing/2014/main" id="{5CA22D19-DAD6-45B2-8BA9-02133E870DCB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BFA21C1-E16D-4766-A07D-CA22B692993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D41EB474-08BB-4648-A467-D9DB06F8A98B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4F8002E-ECA0-48B5-A00A-33563A414C3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D4A110A-A151-4CF7-B8C2-C4456AF8874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EAD22CD-8656-4640-8575-B5ADF88F263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C710936-7E22-4961-BB2D-8354EAC2D79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E8B1AA5-D668-4978-91E6-659AE8016D22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8EF0CE58-6B09-4FE3-90D6-909F7088A42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A23B0C1-BB8E-47D2-94B2-4050C4161577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B0D0945-A092-4E34-B6E6-262F7593692A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471DB8-D82E-4058-8113-42F13CEAA8CA}"/>
              </a:ext>
            </a:extLst>
          </p:cNvPr>
          <p:cNvGrpSpPr/>
          <p:nvPr/>
        </p:nvGrpSpPr>
        <p:grpSpPr>
          <a:xfrm>
            <a:off x="4372879" y="1735860"/>
            <a:ext cx="3446241" cy="3446241"/>
            <a:chOff x="4676354" y="2456536"/>
            <a:chExt cx="3096593" cy="3096593"/>
          </a:xfrm>
        </p:grpSpPr>
        <p:sp>
          <p:nvSpPr>
            <p:cNvPr id="3" name="원형: 비어 있음 2">
              <a:extLst>
                <a:ext uri="{FF2B5EF4-FFF2-40B4-BE49-F238E27FC236}">
                  <a16:creationId xmlns:a16="http://schemas.microsoft.com/office/drawing/2014/main" id="{000E9209-A0FE-47AE-A46F-C7064D310B2D}"/>
                </a:ext>
              </a:extLst>
            </p:cNvPr>
            <p:cNvSpPr/>
            <p:nvPr/>
          </p:nvSpPr>
          <p:spPr>
            <a:xfrm>
              <a:off x="4773661" y="2553843"/>
              <a:ext cx="2901979" cy="2901979"/>
            </a:xfrm>
            <a:prstGeom prst="donut">
              <a:avLst>
                <a:gd name="adj" fmla="val 93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7" name="원형: 비어 있음 36">
              <a:extLst>
                <a:ext uri="{FF2B5EF4-FFF2-40B4-BE49-F238E27FC236}">
                  <a16:creationId xmlns:a16="http://schemas.microsoft.com/office/drawing/2014/main" id="{6A1B1DC2-3F73-4BF6-B16C-611DDE3B711D}"/>
                </a:ext>
              </a:extLst>
            </p:cNvPr>
            <p:cNvSpPr/>
            <p:nvPr/>
          </p:nvSpPr>
          <p:spPr>
            <a:xfrm>
              <a:off x="4676354" y="2456536"/>
              <a:ext cx="3096593" cy="3096593"/>
            </a:xfrm>
            <a:prstGeom prst="donut">
              <a:avLst>
                <a:gd name="adj" fmla="val 14776"/>
              </a:avLst>
            </a:prstGeom>
            <a:noFill/>
            <a:ln w="6350">
              <a:solidFill>
                <a:srgbClr val="2A2A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AA9A32DF-06CD-433D-801F-D3ABB0DA006B}"/>
              </a:ext>
            </a:extLst>
          </p:cNvPr>
          <p:cNvSpPr/>
          <p:nvPr/>
        </p:nvSpPr>
        <p:spPr>
          <a:xfrm>
            <a:off x="7343775" y="226568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B2062A-B30B-48B3-8EC5-C7609166E41E}"/>
              </a:ext>
            </a:extLst>
          </p:cNvPr>
          <p:cNvSpPr/>
          <p:nvPr/>
        </p:nvSpPr>
        <p:spPr>
          <a:xfrm>
            <a:off x="7721026" y="214820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실시간으로 학습을 하는가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58ADB76-8457-482D-B31F-6BD37932E61B}"/>
              </a:ext>
            </a:extLst>
          </p:cNvPr>
          <p:cNvSpPr/>
          <p:nvPr/>
        </p:nvSpPr>
        <p:spPr>
          <a:xfrm>
            <a:off x="7343775" y="4523107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6A220B-85F7-4C3F-8BBB-CF58E0374FE1}"/>
              </a:ext>
            </a:extLst>
          </p:cNvPr>
          <p:cNvSpPr/>
          <p:nvPr/>
        </p:nvSpPr>
        <p:spPr>
          <a:xfrm>
            <a:off x="7721026" y="440563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 모델을 사용하는가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8FA3D7F-6886-45D7-89D7-1F27BFAF7C97}"/>
              </a:ext>
            </a:extLst>
          </p:cNvPr>
          <p:cNvSpPr/>
          <p:nvPr/>
        </p:nvSpPr>
        <p:spPr>
          <a:xfrm flipH="1">
            <a:off x="4727576" y="226568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EEC534D-548F-4406-85C2-ABFFFB51710B}"/>
              </a:ext>
            </a:extLst>
          </p:cNvPr>
          <p:cNvSpPr/>
          <p:nvPr/>
        </p:nvSpPr>
        <p:spPr>
          <a:xfrm flipH="1">
            <a:off x="2103340" y="214820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사람이 감독하에 훈련하는가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47C97D8-01F1-4CBD-890A-02CFECDC7ECB}"/>
              </a:ext>
            </a:extLst>
          </p:cNvPr>
          <p:cNvCxnSpPr>
            <a:cxnSpLocks/>
          </p:cNvCxnSpPr>
          <p:nvPr/>
        </p:nvCxnSpPr>
        <p:spPr>
          <a:xfrm>
            <a:off x="4716700" y="225480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D779E6C-004E-45AD-A581-875EAA3C5CCD}"/>
              </a:ext>
            </a:extLst>
          </p:cNvPr>
          <p:cNvCxnSpPr>
            <a:cxnSpLocks/>
          </p:cNvCxnSpPr>
          <p:nvPr/>
        </p:nvCxnSpPr>
        <p:spPr>
          <a:xfrm flipH="1">
            <a:off x="7331075" y="225480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C53EA61-1FA0-45C2-BF38-668F1296EB26}"/>
              </a:ext>
            </a:extLst>
          </p:cNvPr>
          <p:cNvCxnSpPr>
            <a:cxnSpLocks/>
          </p:cNvCxnSpPr>
          <p:nvPr/>
        </p:nvCxnSpPr>
        <p:spPr>
          <a:xfrm>
            <a:off x="7338574" y="4513582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9237594-97C5-491A-A6FE-947BA1FBAB6C}"/>
              </a:ext>
            </a:extLst>
          </p:cNvPr>
          <p:cNvSpPr txBox="1"/>
          <p:nvPr/>
        </p:nvSpPr>
        <p:spPr>
          <a:xfrm>
            <a:off x="2325809" y="2579894"/>
            <a:ext cx="1768254" cy="8390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지도 학습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171450" indent="-1714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비지도 학습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171450" indent="-1714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준 지도 학습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171450" indent="-1714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강화 학습</a:t>
            </a:r>
            <a:endParaRPr lang="ko-KR" altLang="en-US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3524FC-ECA0-4C8F-BAD9-D27CF981BA97}"/>
              </a:ext>
            </a:extLst>
          </p:cNvPr>
          <p:cNvSpPr txBox="1"/>
          <p:nvPr/>
        </p:nvSpPr>
        <p:spPr>
          <a:xfrm>
            <a:off x="8098851" y="2579894"/>
            <a:ext cx="1768254" cy="399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온라인 학습</a:t>
            </a:r>
            <a:endParaRPr lang="en-US" altLang="ko-KR" sz="105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171450" indent="-1714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배치 학습</a:t>
            </a:r>
            <a:endParaRPr lang="ko-KR" altLang="en-US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4A49A9-78FE-4647-9B65-AB4AA70F5433}"/>
              </a:ext>
            </a:extLst>
          </p:cNvPr>
          <p:cNvSpPr txBox="1"/>
          <p:nvPr/>
        </p:nvSpPr>
        <p:spPr>
          <a:xfrm>
            <a:off x="8098851" y="4839700"/>
            <a:ext cx="1768254" cy="4134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사례 기반 학습</a:t>
            </a:r>
            <a:endParaRPr lang="en-US" altLang="ko-KR" sz="105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171450" indent="-171450" algn="just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기반 학습</a:t>
            </a:r>
            <a:endParaRPr lang="ko-KR" altLang="en-US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6572C3-F7F7-411E-839B-61C8582C129F}"/>
              </a:ext>
            </a:extLst>
          </p:cNvPr>
          <p:cNvSpPr/>
          <p:nvPr/>
        </p:nvSpPr>
        <p:spPr>
          <a:xfrm>
            <a:off x="5190020" y="2570891"/>
            <a:ext cx="1811960" cy="18119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2909294-4AE4-4AA9-9492-064190488960}"/>
              </a:ext>
            </a:extLst>
          </p:cNvPr>
          <p:cNvSpPr/>
          <p:nvPr/>
        </p:nvSpPr>
        <p:spPr>
          <a:xfrm>
            <a:off x="5190019" y="2570891"/>
            <a:ext cx="1811960" cy="1811960"/>
          </a:xfrm>
          <a:prstGeom prst="ellipse">
            <a:avLst/>
          </a:prstGeom>
          <a:solidFill>
            <a:srgbClr val="2A2A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204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시스템의 종류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6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204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시스템의 종류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441197" cy="29398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분류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1510565"/>
            <a:ext cx="826770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34887" y="4605251"/>
            <a:ext cx="5278582" cy="134440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특성을 사용한 데이터 분류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스팸 분류를 위한 </a:t>
            </a:r>
            <a:r>
              <a:rPr lang="ko-KR" altLang="en-US" sz="20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레이블된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훈련 세트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특성 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소속 정보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특정 단어 포함 여부 등</a:t>
            </a:r>
            <a:endParaRPr lang="en-US" altLang="ko-KR" sz="2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레이블 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스팸 여부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164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204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시스템의 종류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4411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회귀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</a:t>
            </a:r>
            <a:endParaRPr lang="en-US" altLang="ko-KR" sz="3600" spc="-30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4887" y="4605251"/>
            <a:ext cx="5278582" cy="134440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특성을 사용하여 타깃 수치 예측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중고차 가격 예측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특성 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주행거리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연식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브랜드 등</a:t>
            </a:r>
            <a:endParaRPr lang="en-US" altLang="ko-KR" sz="2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레이블 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중고차 가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격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79" y="1314928"/>
            <a:ext cx="5879869" cy="32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204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시스템의 종류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97243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비지도 학습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4887" y="4605251"/>
            <a:ext cx="7705898" cy="134440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레이블 없는 훈련 데이터를 이용하여 시스템 스스로 학습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대표적 비지도 학습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</a:t>
            </a: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군집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시각화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64" y="1396118"/>
            <a:ext cx="6108469" cy="29848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98598" y="5263787"/>
            <a:ext cx="2478589" cy="67755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차원 축소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연관 규칙 학습</a:t>
            </a: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96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204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시스템의 종류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4411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군집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4887" y="4605251"/>
            <a:ext cx="7705898" cy="134440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데이터를 비슷한 특징을 가진 몇 개의 그룹으로 나누는 것</a:t>
            </a:r>
            <a:endParaRPr lang="en-US" altLang="ko-KR" sz="2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군집 알고리즘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K-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평균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DBSCAN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31" y="1520925"/>
            <a:ext cx="5590136" cy="30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204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시스템의 종류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607268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시각화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4887" y="4605251"/>
            <a:ext cx="7705898" cy="67755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다차원 특성을 가진 </a:t>
            </a:r>
            <a:r>
              <a:rPr lang="ko-KR" altLang="en-US" sz="20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데이터셋을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2D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또는 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3D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표현하기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시각화를 하기 위해서는 데이터의 특성을 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가지로 </a:t>
            </a:r>
            <a:r>
              <a:rPr lang="ko-KR" altLang="en-US" sz="20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줄여야함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4" y="623455"/>
            <a:ext cx="5872422" cy="40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5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204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시스템의 종류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972433" cy="29398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err="1" smtClean="0"/>
              <a:t>준지도</a:t>
            </a:r>
            <a:r>
              <a:rPr lang="ko-KR" altLang="en-US" sz="1500" dirty="0" smtClean="0"/>
              <a:t> 학습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6574" y="4605251"/>
            <a:ext cx="7705898" cy="134440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적은 수의 샘플에만 레이블 적용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 지도 학습을 통해 군집을 분류한 후 샘플들을 활용해 지도 학습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구글 포토 호스팅 서비스 등에 사용함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018" y="1404374"/>
            <a:ext cx="6063961" cy="31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204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시스템의 종류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806361" cy="29398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강화 학습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42" y="1744543"/>
            <a:ext cx="4001929" cy="3880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8432" y="1923237"/>
            <a:ext cx="4373258" cy="367837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시스템이 환경을 관찰해서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행동을 실행하고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 결과로 보상을 받는 알고리즘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시스템이 취한 행동에 대해 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보상 또는 벌점을 주어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가장 큰 보상을 받는 방향으로 유도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예제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</a:t>
            </a: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보행 로봇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딥마인드의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알파고</a:t>
            </a: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44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389118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시스템의 종류 </a:t>
            </a:r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– 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실시간 학습 여부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90602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배치</a:t>
            </a:r>
            <a:r>
              <a:rPr lang="ko-KR" altLang="en-US" sz="1500" dirty="0" smtClean="0"/>
              <a:t> 학습 </a:t>
            </a:r>
            <a:r>
              <a:rPr lang="en-US" altLang="ko-KR" sz="1500" dirty="0" smtClean="0"/>
              <a:t>vs </a:t>
            </a:r>
            <a:r>
              <a:rPr lang="ko-KR" altLang="en-US" sz="1500" dirty="0" smtClean="0"/>
              <a:t>온라인 학습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63" y="1768248"/>
            <a:ext cx="4187432" cy="2052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203" y="1768248"/>
            <a:ext cx="4219632" cy="2067899"/>
          </a:xfrm>
          <a:prstGeom prst="rect">
            <a:avLst/>
          </a:prstGeom>
        </p:spPr>
      </p:pic>
      <p:sp>
        <p:nvSpPr>
          <p:cNvPr id="27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6047279" y="1762172"/>
            <a:ext cx="97440" cy="4180310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4288536"/>
            <a:ext cx="5035083" cy="134440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배치 학습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주어진 훈련 세트 전체를 사용해 훈련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시간과 자원을 많이 소모한다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제품에 적용되면 더 이상의 학습없이 실행된다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54447" y="4288536"/>
            <a:ext cx="5307914" cy="201125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 학습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데이터를 순차적으로 작은 묶음 단위로 주입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훈련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매 학습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마다 빠르고 비용이 적게 들어감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연속적으로 데이터를 받고 점진적으로 학습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나쁜 데이터가 주입되는 경우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성능이 점진적으로 떨어질 수 있음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204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368984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시스템의 종류 </a:t>
            </a:r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– 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적용 여부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247027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사례 기반 학습 </a:t>
            </a:r>
            <a:r>
              <a:rPr lang="en-US" altLang="ko-KR" sz="1500" dirty="0" smtClean="0"/>
              <a:t>vs </a:t>
            </a:r>
            <a:r>
              <a:rPr lang="ko-KR" altLang="en-US" sz="1500" dirty="0" smtClean="0"/>
              <a:t>모델 기반 학습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7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6047279" y="1762172"/>
            <a:ext cx="97440" cy="4180310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4288536"/>
            <a:ext cx="4298663" cy="134440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사례 기반 학습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샘플을 기억하는 것이 훈련의 전부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예측을 위해 기존 샘플과의 유사도 측정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예제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k-NN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알고리즘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4447" y="4288536"/>
            <a:ext cx="5247641" cy="134440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 기반 학습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모델을 미리 지정한 후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훈련 세트를 사용해서 모델을 훈련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훈련된 모델을 사용해 새로운 데이터에 대한 예측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32068"/>
            <a:ext cx="4178980" cy="22031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18" y="1665783"/>
            <a:ext cx="4252752" cy="23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85292" y="11831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2DA-11C6-42DC-A379-528D285F815F}"/>
              </a:ext>
            </a:extLst>
          </p:cNvPr>
          <p:cNvSpPr txBox="1"/>
          <p:nvPr/>
        </p:nvSpPr>
        <p:spPr>
          <a:xfrm>
            <a:off x="622973" y="1021602"/>
            <a:ext cx="216634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Hands-On Machine Learning 1</a:t>
            </a:r>
            <a:r>
              <a:rPr lang="ko-KR" altLang="en-US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6423697" y="893584"/>
            <a:ext cx="2910540" cy="707886"/>
            <a:chOff x="6133506" y="362176"/>
            <a:chExt cx="2910540" cy="70788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E62DE98-8D87-4402-A68D-4C31CB7FDDE6}"/>
                </a:ext>
              </a:extLst>
            </p:cNvPr>
            <p:cNvSpPr txBox="1"/>
            <p:nvPr/>
          </p:nvSpPr>
          <p:spPr>
            <a:xfrm>
              <a:off x="6133506" y="362176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0E9BDF5-C3CE-4DE3-906D-B0EA56CAEABE}"/>
                </a:ext>
              </a:extLst>
            </p:cNvPr>
            <p:cNvSpPr txBox="1"/>
            <p:nvPr/>
          </p:nvSpPr>
          <p:spPr>
            <a:xfrm>
              <a:off x="6932571" y="485286"/>
              <a:ext cx="2111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머신러닝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이란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6421325" y="2643925"/>
            <a:ext cx="3963264" cy="954107"/>
            <a:chOff x="6136328" y="3043535"/>
            <a:chExt cx="3963264" cy="954107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304353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3166645"/>
              <a:ext cx="31438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머신러닝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시스템의 종류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6423697" y="1772526"/>
            <a:ext cx="2764218" cy="707886"/>
            <a:chOff x="6133506" y="1373512"/>
            <a:chExt cx="2764218" cy="707886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FC54CB8-D00A-4BE4-B0BF-F9E5A0D3F8E9}"/>
                </a:ext>
              </a:extLst>
            </p:cNvPr>
            <p:cNvSpPr txBox="1"/>
            <p:nvPr/>
          </p:nvSpPr>
          <p:spPr>
            <a:xfrm>
              <a:off x="6133506" y="1373512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2C09752-FE32-4093-B772-3FFAD4B91079}"/>
                </a:ext>
              </a:extLst>
            </p:cNvPr>
            <p:cNvSpPr txBox="1"/>
            <p:nvPr/>
          </p:nvSpPr>
          <p:spPr>
            <a:xfrm>
              <a:off x="6952961" y="1496622"/>
              <a:ext cx="1944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 사용하는가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6421325" y="3510794"/>
            <a:ext cx="2764218" cy="707886"/>
            <a:chOff x="6136328" y="4037260"/>
            <a:chExt cx="2764218" cy="707886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4037260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4160370"/>
              <a:ext cx="1944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머신러닝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예제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392972" y="5187878"/>
            <a:ext cx="2764218" cy="707886"/>
            <a:chOff x="6136328" y="5030985"/>
            <a:chExt cx="2764218" cy="707886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503098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5154095"/>
              <a:ext cx="1944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테스트와 검증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6421325" y="4354296"/>
            <a:ext cx="2182777" cy="707886"/>
            <a:chOff x="6133506" y="362176"/>
            <a:chExt cx="2182777" cy="707886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E62DE98-8D87-4402-A68D-4C31CB7FDDE6}"/>
                </a:ext>
              </a:extLst>
            </p:cNvPr>
            <p:cNvSpPr txBox="1"/>
            <p:nvPr/>
          </p:nvSpPr>
          <p:spPr>
            <a:xfrm>
              <a:off x="6133506" y="362176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0E9BDF5-C3CE-4DE3-906D-B0EA56CAEABE}"/>
                </a:ext>
              </a:extLst>
            </p:cNvPr>
            <p:cNvSpPr txBox="1"/>
            <p:nvPr/>
          </p:nvSpPr>
          <p:spPr>
            <a:xfrm>
              <a:off x="6932571" y="485286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도전 과제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예제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80636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모델 선택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05" y="1914753"/>
            <a:ext cx="5242538" cy="31603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88535" y="1914753"/>
            <a:ext cx="3688347" cy="301152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데이터는 흩어져 있지만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1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인당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GDP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증가함에 따라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만족도는 선형으로 증가한다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즉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해당 모델은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인당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GDP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라는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특성 하나를 가진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삶의 만족도에 대한 선형 모델이다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29" y="4589373"/>
            <a:ext cx="3168200" cy="10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6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예제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4411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훈련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18" y="2074873"/>
            <a:ext cx="3168200" cy="10771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8" y="2082063"/>
            <a:ext cx="5309157" cy="316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25818" y="3544511"/>
            <a:ext cx="4528854" cy="167782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데이터를 대표할 수 있는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선형 방정식을 찾아야 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l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학습되는 모델의 성능평가 기준을 측정하여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가장 적합한 모델을 학습해야 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90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예제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80636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예측 평가</a:t>
            </a:r>
            <a:endParaRPr lang="en-US" altLang="ko-KR" sz="1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18" y="2074873"/>
            <a:ext cx="3168200" cy="10771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25818" y="3544511"/>
            <a:ext cx="4528854" cy="167782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데이터를 대표할 수 있는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선형 방정식을 찾아야 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l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학습되는 모델의 성능평가 기준을 측정하여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가장 적합한 모델을 학습해야 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" y="2062512"/>
            <a:ext cx="5309156" cy="31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44687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주요 도전 과제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51" y="1847576"/>
            <a:ext cx="4274785" cy="4139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3697" y="1691640"/>
            <a:ext cx="4421087" cy="308846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5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충분하지 않은 양의 훈련 데이터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간단한 문제라도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수천 개의 데이터가 필요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이미지나 음성 인식 같은 문제는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수백만 개가 필요할 수도 있다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데이터가 부족하면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알고리즘 성능 향상 어려움</a:t>
            </a: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44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44687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주요 도전 과제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407" y="4192354"/>
            <a:ext cx="8484072" cy="108792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5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대표성 없는 훈련 데이터</a:t>
            </a:r>
            <a:endParaRPr lang="en-US" altLang="ko-KR" sz="25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샘플링 잡음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우연에 의해 대표성이 없는 데이터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샘플링 편향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표본 추출 방법이 잘못된 대표성이 없는 데이터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56" y="1454250"/>
            <a:ext cx="5606085" cy="218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44687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주요 도전 과제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407" y="4192354"/>
            <a:ext cx="8484072" cy="139569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5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과대적합</a:t>
            </a:r>
            <a:endParaRPr lang="en-US" altLang="ko-KR" sz="25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훈련 세트에 특화되어 일반화 성능이 떨어지는 현상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여러 규제를 적용해 </a:t>
            </a:r>
            <a:r>
              <a:rPr lang="ko-KR" altLang="en-US" sz="20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과대적합을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감소시킬 수 있다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2" y="1322958"/>
            <a:ext cx="7190613" cy="27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5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44687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주요 도전 과제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407" y="4192354"/>
            <a:ext cx="8484072" cy="139569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5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과대적합</a:t>
            </a:r>
            <a:endParaRPr lang="en-US" altLang="ko-KR" sz="25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훈련 세트에 특화되어 일반화 성능이 떨어지는 현상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여러 규제를 적용해 </a:t>
            </a:r>
            <a:r>
              <a:rPr lang="ko-KR" altLang="en-US" sz="20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과대적합을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감소시킬 수 있다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0" y="1324800"/>
            <a:ext cx="7166393" cy="27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244687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주요 도전 과제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6720" y="1522798"/>
            <a:ext cx="4940712" cy="342189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5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낮은 품질의 데이터</a:t>
            </a:r>
            <a:endParaRPr lang="en-US" altLang="ko-KR" sz="25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이상치 샘플이라면 고치거나 무시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특성이 누락되었다면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085850" lvl="2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해당 특성을 제외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085850" lvl="2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해당 샘플을 제외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085850" lvl="2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누락된 값을 채움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085850" lvl="2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해당 특성을 넣은 경우와</a:t>
            </a:r>
            <a:endParaRPr lang="en-US" altLang="ko-KR" sz="2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2">
              <a:spcAft>
                <a:spcPts val="200"/>
              </a:spcAft>
            </a:pP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뺀 경우 각기 모델을 훈련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99" y="2174366"/>
            <a:ext cx="5005491" cy="26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래픽 15">
            <a:extLst>
              <a:ext uri="{FF2B5EF4-FFF2-40B4-BE49-F238E27FC236}">
                <a16:creationId xmlns:a16="http://schemas.microsoft.com/office/drawing/2014/main" id="{780C1ACF-3BAA-4389-9D17-EE30E8AD971E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55E1B94-0779-455B-88F7-3C96E72770D2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2786BDF-7DBB-4BDC-ABCF-4D7381413BD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2D8755E-EFF5-4080-A9A8-B68FA7012DD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B3A1276-E67E-4BE9-B003-1A96EC3A6944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D94ADE9-0A2B-4C62-BA27-16B4EB6774F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83606F4-9CEA-4F2F-BD2A-C4E75D180CA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CD155D-38F3-40C9-A093-9FB0F2FB9F01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B49314F-CD5E-4B6C-93D1-614514900B9B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81E99F60-64C6-4B7D-B214-D47B13FB85B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57E0BC4-AF6C-4232-BE14-E4C00E696DE0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테스트와 검증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35" y="1816850"/>
            <a:ext cx="7113930" cy="32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래픽 15">
            <a:extLst>
              <a:ext uri="{FF2B5EF4-FFF2-40B4-BE49-F238E27FC236}">
                <a16:creationId xmlns:a16="http://schemas.microsoft.com/office/drawing/2014/main" id="{780C1ACF-3BAA-4389-9D17-EE30E8AD971E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55E1B94-0779-455B-88F7-3C96E72770D2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2786BDF-7DBB-4BDC-ABCF-4D7381413BD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2D8755E-EFF5-4080-A9A8-B68FA7012DD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B3A1276-E67E-4BE9-B003-1A96EC3A6944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D94ADE9-0A2B-4C62-BA27-16B4EB6774F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83606F4-9CEA-4F2F-BD2A-C4E75D180CA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CD155D-38F3-40C9-A093-9FB0F2FB9F01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B49314F-CD5E-4B6C-93D1-614514900B9B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81E99F60-64C6-4B7D-B214-D47B13FB85B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57E0BC4-AF6C-4232-BE14-E4C00E696DE0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테스트와 검증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20310" y="1193635"/>
            <a:ext cx="9534525" cy="4867276"/>
            <a:chOff x="1320310" y="1193635"/>
            <a:chExt cx="9534525" cy="4867276"/>
          </a:xfrm>
        </p:grpSpPr>
        <p:pic>
          <p:nvPicPr>
            <p:cNvPr id="3074" name="Picture 2" descr="hold-out 교차검증과 k-fold 교차검증 by bskyvisi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310" y="1193635"/>
              <a:ext cx="9534525" cy="4867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487295" y="1629295"/>
              <a:ext cx="2367540" cy="423949"/>
            </a:xfrm>
            <a:prstGeom prst="rect">
              <a:avLst/>
            </a:prstGeom>
            <a:solidFill>
              <a:srgbClr val="EEEEEE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6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45686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이란</a:t>
            </a:r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?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31907" y="2042622"/>
            <a:ext cx="6528184" cy="244726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3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머신 러닝</a:t>
            </a:r>
            <a:r>
              <a:rPr lang="en-US" altLang="ko-KR" sz="3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(Machine Learning</a:t>
            </a:r>
            <a:r>
              <a:rPr lang="en-US" altLang="ko-KR" sz="3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3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기계 학습</a:t>
            </a:r>
            <a:r>
              <a:rPr lang="en-US" altLang="ko-KR" sz="3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경험을 통해 자동으로 개선하는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컴퓨터 알고리즘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기계가 일일이 코드로 명시하지 않은 동작을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데이터로부터 학습하여 실행할 수 있도록 하는 알고리즘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80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래픽 15">
            <a:extLst>
              <a:ext uri="{FF2B5EF4-FFF2-40B4-BE49-F238E27FC236}">
                <a16:creationId xmlns:a16="http://schemas.microsoft.com/office/drawing/2014/main" id="{780C1ACF-3BAA-4389-9D17-EE30E8AD971E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55E1B94-0779-455B-88F7-3C96E72770D2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2786BDF-7DBB-4BDC-ABCF-4D7381413BD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2D8755E-EFF5-4080-A9A8-B68FA7012DD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B3A1276-E67E-4BE9-B003-1A96EC3A6944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D94ADE9-0A2B-4C62-BA27-16B4EB6774F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83606F4-9CEA-4F2F-BD2A-C4E75D180CA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CD155D-38F3-40C9-A093-9FB0F2FB9F01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B49314F-CD5E-4B6C-93D1-614514900B9B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81E99F60-64C6-4B7D-B214-D47B13FB85B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57E0BC4-AF6C-4232-BE14-E4C00E696DE0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테스트와 검증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0766" y="1341222"/>
            <a:ext cx="8329353" cy="514031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3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공짜 점심 없음 이론 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=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관측한 것을 간소화 한 것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어떤 데이터를 버리고 어떤 데이터를 남길지 가정해야한다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l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David </a:t>
            </a:r>
            <a:r>
              <a:rPr lang="en-US" altLang="ko-KR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Wolperts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데이터에 관해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완벽하게 어떤 가정도 하지 않으면 한 모델을 다른 모델보다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선호할 근거가 없음을 보였다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  <a:p>
            <a:pPr algn="l">
              <a:spcAft>
                <a:spcPts val="200"/>
              </a:spcAft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어떤 데이터셋에서는 선형 모델이 어울리지만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다른 데이터셋에서는 신경망이 어울리는 것 처럼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경험하기 전에는 어떤 모델이 어울릴지 알 수 없다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따라서 모델을 결정함에 있어 한가지 모델을 정하는 것이 아니라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</a:p>
          <a:p>
            <a:pPr algn="l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여러가지 모델을 테스트하고 가장 이상적인 모델을 결정하는 것이 옳다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	</a:t>
            </a:r>
            <a:endParaRPr lang="en-US" altLang="ko-KR" sz="3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23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25" name="그래픽 15">
            <a:extLst>
              <a:ext uri="{FF2B5EF4-FFF2-40B4-BE49-F238E27FC236}">
                <a16:creationId xmlns:a16="http://schemas.microsoft.com/office/drawing/2014/main" id="{6A0CBCD7-5317-4CEE-A6D2-8CE3D1BE867F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178C808-171B-4BE1-A251-315C01ED4767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3B19FD-5FC3-42AA-A88C-13C59FB1CFC4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D47238C-416A-4C32-A6D9-7A1B152C032C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5B3949-EE7F-49AE-BBAA-F1FB1923E07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D7F760D-CCBB-4467-862D-F91C8CBD106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07DA002-B134-4F3D-987E-75B22A54BF4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86E4EA1-C473-492C-AA6B-EBD60EAFE6F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C7E5E1E-E231-4211-8E3C-1A9215ABE32D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C7B624E-EF5C-432D-AD48-3FA7096CB538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A41CEEC-B58F-4F14-A36C-06AEFB9DB83B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45686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이란</a:t>
            </a:r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?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26" name="Picture 2" descr="포털이 스팸메일 구분하는 원리를 아시나요? : 동아사이언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743" y="1509732"/>
            <a:ext cx="638175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45686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이란</a:t>
            </a:r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?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1907" y="2042622"/>
            <a:ext cx="7103918" cy="195995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3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이메일 </a:t>
            </a:r>
            <a:r>
              <a:rPr lang="en-US" altLang="ko-KR" sz="3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(E-mail)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네트워크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 중에서도 주로 인터넷을 이용한 메시지 송수신 규약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 휘발성이고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비교적 보안이 높아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업무적 커뮤니케이션 수단으로써 가장 중요한 수단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49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45686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이란</a:t>
            </a:r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?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5662" y="1925968"/>
            <a:ext cx="7719793" cy="24729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3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스팸 메일 </a:t>
            </a: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불특정 다수에게 무차별적으로 발송하는 홍보 목적의 이메일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대부분 광고의 성질을 띄며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컴퓨터 바이러스 전파의 수단으로도 사용됨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하나하나 수신 거부하기에는 양이 많은 경우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ko-KR" altLang="en-US" sz="2000" spc="-8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필터를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통해 격리 및 처리한다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86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45686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이란</a:t>
            </a:r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?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36" y="1619250"/>
            <a:ext cx="5953125" cy="36195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119436" y="1614508"/>
            <a:ext cx="3616036" cy="3619500"/>
          </a:xfrm>
          <a:prstGeom prst="ellipse">
            <a:avLst/>
          </a:prstGeom>
          <a:noFill/>
          <a:ln w="3175" cap="rnd">
            <a:solidFill>
              <a:srgbClr val="62626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320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24553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이 필요한 이유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4" y="1012755"/>
            <a:ext cx="5808511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1258" y="4838007"/>
            <a:ext cx="5153891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전통적인 프로그래밍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71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571831" y="4843141"/>
            <a:ext cx="1048335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머신러닝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70" y="1011600"/>
            <a:ext cx="5509459" cy="36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24553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이 필요한 이유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9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754</Words>
  <Application>Microsoft Office PowerPoint</Application>
  <PresentationFormat>와이드스크린</PresentationFormat>
  <Paragraphs>227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나눔스퀘어 Bold</vt:lpstr>
      <vt:lpstr>나눔스퀘어 ExtraBold</vt:lpstr>
      <vt:lpstr>맑은 고딕</vt:lpstr>
      <vt:lpstr>Noto Sans KR Bold</vt:lpstr>
      <vt:lpstr>Noto Sans KR Regular</vt:lpstr>
      <vt:lpstr>Arial</vt:lpstr>
      <vt:lpstr>Noto Sans KR Black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Shanghuen Park</cp:lastModifiedBy>
  <cp:revision>94</cp:revision>
  <dcterms:created xsi:type="dcterms:W3CDTF">2021-02-04T01:39:12Z</dcterms:created>
  <dcterms:modified xsi:type="dcterms:W3CDTF">2022-01-24T03:58:23Z</dcterms:modified>
</cp:coreProperties>
</file>